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5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62" r:id="rId2"/>
    <p:sldMasterId id="2147483674" r:id="rId3"/>
    <p:sldMasterId id="2147483668" r:id="rId4"/>
    <p:sldMasterId id="2147483680" r:id="rId5"/>
    <p:sldMasterId id="2147483686" r:id="rId6"/>
    <p:sldMasterId id="2147483692" r:id="rId7"/>
  </p:sldMasterIdLst>
  <p:notesMasterIdLst>
    <p:notesMasterId r:id="rId23"/>
  </p:notesMasterIdLst>
  <p:handoutMasterIdLst>
    <p:handoutMasterId r:id="rId24"/>
  </p:handoutMasterIdLst>
  <p:sldIdLst>
    <p:sldId id="265" r:id="rId8"/>
    <p:sldId id="260" r:id="rId9"/>
    <p:sldId id="267" r:id="rId10"/>
    <p:sldId id="268" r:id="rId11"/>
    <p:sldId id="269" r:id="rId12"/>
    <p:sldId id="271" r:id="rId13"/>
    <p:sldId id="276" r:id="rId14"/>
    <p:sldId id="275" r:id="rId15"/>
    <p:sldId id="277" r:id="rId16"/>
    <p:sldId id="273" r:id="rId17"/>
    <p:sldId id="278" r:id="rId18"/>
    <p:sldId id="279" r:id="rId19"/>
    <p:sldId id="274" r:id="rId20"/>
    <p:sldId id="282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5B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0863DE-7294-7548-825B-2AB9EE60F1F2}" v="3" dt="2023-05-12T18:48:53.2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77959"/>
  </p:normalViewPr>
  <p:slideViewPr>
    <p:cSldViewPr snapToGrid="0">
      <p:cViewPr varScale="1">
        <p:scale>
          <a:sx n="98" d="100"/>
          <a:sy n="98" d="100"/>
        </p:scale>
        <p:origin x="23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7" d="100"/>
          <a:sy n="107" d="100"/>
        </p:scale>
        <p:origin x="408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C80B003-DC8F-027B-8B5C-2948A37013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576C30-BF42-E8E9-2B72-78B74027F0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802733-A294-F643-A156-A945EA38190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1C67C4-0030-4BB7-67C6-BD4ECDD28BB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BB89AA-8848-1E2C-F948-C5AD7D7969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61053-D67A-344C-91E7-CE834423E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3897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A2C3-BD6F-5F4D-8140-8CEE77D687CC}" type="datetimeFigureOut">
              <a:rPr lang="en-US" smtClean="0"/>
              <a:t>5/17/23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11A551-9A0F-224C-ADB1-6C7C65FF2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98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rule that I typically use is if you do something more then twice, it’s usually worth it to automate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20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362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373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Providers: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39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078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1A551-9A0F-224C-ADB1-6C7C65FF2A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15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937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28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51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8027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447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51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6673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86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968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4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564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268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561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528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08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725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926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460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972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6362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0651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506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1649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525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7B280-A6CC-F13F-679A-0BD5AA04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3424F8-083B-CC47-13F3-E3DD67126C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05363" y="3639672"/>
            <a:ext cx="6707187" cy="2348752"/>
          </a:xfrm>
        </p:spPr>
        <p:txBody>
          <a:bodyPr/>
          <a:lstStyle/>
          <a:p>
            <a:pPr lvl="0"/>
            <a:r>
              <a:rPr lang="en-US" dirty="0"/>
              <a:t>Presenter Name, Institution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Institution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Institution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F58DF9C-9144-C6EA-869E-D35AA785E1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797800" y="6210300"/>
            <a:ext cx="3276600" cy="419100"/>
          </a:xfrm>
        </p:spPr>
        <p:txBody>
          <a:bodyPr anchor="ctr" anchorCtr="0">
            <a:noAutofit/>
          </a:bodyPr>
          <a:lstStyle>
            <a:lvl1pPr>
              <a:defRPr sz="1100" b="0" i="0">
                <a:solidFill>
                  <a:schemeClr val="bg2">
                    <a:lumMod val="75000"/>
                  </a:schemeClr>
                </a:solidFill>
                <a:latin typeface="Helvetica" pitchFamily="2" charset="0"/>
              </a:defRPr>
            </a:lvl1pPr>
          </a:lstStyle>
          <a:p>
            <a:pPr marL="114300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OpenCI</a:t>
            </a:r>
            <a:r>
              <a:rPr lang="en-US" dirty="0"/>
              <a:t> Award: OCI 21-38296</a:t>
            </a:r>
          </a:p>
        </p:txBody>
      </p:sp>
    </p:spTree>
    <p:extLst>
      <p:ext uri="{BB962C8B-B14F-4D97-AF65-F5344CB8AC3E}">
        <p14:creationId xmlns:p14="http://schemas.microsoft.com/office/powerpoint/2010/main" val="21425265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7B280-A6CC-F13F-679A-0BD5AA04BB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7366" y="2465740"/>
            <a:ext cx="9457267" cy="192651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New Section Slide</a:t>
            </a:r>
          </a:p>
        </p:txBody>
      </p:sp>
    </p:spTree>
    <p:extLst>
      <p:ext uri="{BB962C8B-B14F-4D97-AF65-F5344CB8AC3E}">
        <p14:creationId xmlns:p14="http://schemas.microsoft.com/office/powerpoint/2010/main" val="1218284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B35CA-E658-0675-AC5E-0DE57426E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D354D8-97DF-F2C1-2927-654EF0328C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81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27796-6B13-BAB9-7C09-1ABD0F31B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0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A7E93-1B93-800C-FBFF-E7CCD485E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22DF3-2A08-5820-6419-E634C51FB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FAD37-9C4D-3758-2B48-7F1D0F26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92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E33E-7AD2-EC4A-470A-B1AE24B3D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15908-5914-4E93-9016-289BCF2D7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6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1CC4-C0FC-9B8B-CBEC-DE0231BB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803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9C98-4D96-1E6C-1441-7717C4173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BB950-FE26-5159-04BA-11F19F313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3112D-CDCA-1A05-B441-246F15340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25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C371-D1AE-613B-6560-2B19672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6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AF24-F8B8-D78A-33D2-A8164ED5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CBCC5-2B16-640F-6F06-21CA8E0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2F73-0CFD-ED40-B396-CDAFC9C81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9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4.jp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image" Target="../media/image5.jpg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7" Type="http://schemas.openxmlformats.org/officeDocument/2006/relationships/image" Target="../media/image6.jpg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7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8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96" r:id="rId4"/>
    <p:sldLayoutId id="214748366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21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25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8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482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52137-CDCF-F643-A78B-475F87CFB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3796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DDB11-F0CC-6139-2942-E004983B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84293" y="62451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>
                <a:solidFill>
                  <a:schemeClr val="tx1">
                    <a:tint val="75000"/>
                  </a:schemeClr>
                </a:solidFill>
                <a:latin typeface="Helvetica Light" panose="020B0403020202020204" pitchFamily="34" charset="0"/>
              </a:defRPr>
            </a:lvl1pPr>
          </a:lstStyle>
          <a:p>
            <a:fld id="{63BD2F73-0CFD-ED40-B396-CDAFC9C813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251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2A6B8-5CE2-0C56-56BD-A1DD772F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577" y="1505303"/>
            <a:ext cx="9457267" cy="1926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C23AA7F-C761-C3F4-FE55-68439A112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3012" y="3657599"/>
            <a:ext cx="6688832" cy="2366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Presenter Name, Institution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Institution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Institution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863D546-C40B-B57D-0E67-5AB2CC39AF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21500" y="625005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2">
                    <a:lumMod val="75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 dirty="0" err="1"/>
              <a:t>OpenCI</a:t>
            </a:r>
            <a:r>
              <a:rPr lang="en-US" dirty="0"/>
              <a:t> Award: OCI 21-38296</a:t>
            </a:r>
          </a:p>
        </p:txBody>
      </p:sp>
    </p:spTree>
    <p:extLst>
      <p:ext uri="{BB962C8B-B14F-4D97-AF65-F5344CB8AC3E}">
        <p14:creationId xmlns:p14="http://schemas.microsoft.com/office/powerpoint/2010/main" val="40581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95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rgbClr val="1A5B6E"/>
          </a:solidFill>
          <a:latin typeface="Helvetica" pitchFamily="2" charset="0"/>
          <a:ea typeface="+mj-ea"/>
          <a:cs typeface="+mj-cs"/>
        </a:defRPr>
      </a:lvl1pPr>
    </p:titleStyle>
    <p:bodyStyle>
      <a:lvl1pPr marL="0" indent="0" algn="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b="0" i="1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ccess-ci-org/Operation_STEP.g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A8A40-1617-45E6-811A-179E0145C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Orchestration &amp; </a:t>
            </a:r>
            <a:r>
              <a:rPr lang="en-US" dirty="0" err="1"/>
              <a:t>IaC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260EC-B79F-E22A-2463-82A71D4FA8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Aaron Wells, DevOps/Cloud Administrator</a:t>
            </a:r>
          </a:p>
          <a:p>
            <a:r>
              <a:rPr lang="en-US" dirty="0"/>
              <a:t>Indiana University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1A1206-D89D-ACF1-DBF6-C7648CD6C3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OpenCI</a:t>
            </a:r>
            <a:r>
              <a:rPr lang="en-US" dirty="0"/>
              <a:t> Award: OCI 21-38296</a:t>
            </a:r>
          </a:p>
        </p:txBody>
      </p:sp>
    </p:spTree>
    <p:extLst>
      <p:ext uri="{BB962C8B-B14F-4D97-AF65-F5344CB8AC3E}">
        <p14:creationId xmlns:p14="http://schemas.microsoft.com/office/powerpoint/2010/main" val="2490963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53C1-BD1A-5204-0BDE-84A9216A5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276C4E-7E53-C0E4-B0D1-F53F56B7BF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Building at earth scale </a:t>
            </a:r>
          </a:p>
        </p:txBody>
      </p:sp>
    </p:spTree>
    <p:extLst>
      <p:ext uri="{BB962C8B-B14F-4D97-AF65-F5344CB8AC3E}">
        <p14:creationId xmlns:p14="http://schemas.microsoft.com/office/powerpoint/2010/main" val="2679159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EC1E-9F8F-E942-0044-0C0457C9C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B6CCE9-4942-F5F2-427D-840DFE501C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Most cloud providers &amp; software supported</a:t>
            </a:r>
          </a:p>
          <a:p>
            <a:pPr lvl="1"/>
            <a:r>
              <a:rPr lang="en-US" dirty="0"/>
              <a:t>Even private clouds have integrations</a:t>
            </a:r>
          </a:p>
          <a:p>
            <a:pPr lvl="1"/>
            <a:r>
              <a:rPr lang="en-US" dirty="0"/>
              <a:t>OpenStack, VMware etc.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Community Supported</a:t>
            </a:r>
          </a:p>
          <a:p>
            <a:pPr lvl="1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E36AD9-5C6D-C3AF-48D9-192B29379B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  <a:p>
            <a:pPr lvl="1"/>
            <a:r>
              <a:rPr lang="en-US" dirty="0"/>
              <a:t>Most important element</a:t>
            </a:r>
          </a:p>
          <a:p>
            <a:pPr lvl="1"/>
            <a:r>
              <a:rPr lang="en-US" dirty="0"/>
              <a:t>Describes infrastructure objects</a:t>
            </a:r>
          </a:p>
          <a:p>
            <a:r>
              <a:rPr lang="en-US" dirty="0"/>
              <a:t>Data sources</a:t>
            </a:r>
          </a:p>
          <a:p>
            <a:pPr lvl="1"/>
            <a:r>
              <a:rPr lang="en-US" dirty="0"/>
              <a:t>Allows you to pull information from outside of terraform</a:t>
            </a:r>
          </a:p>
          <a:p>
            <a:r>
              <a:rPr lang="en-US" dirty="0"/>
              <a:t>Providers</a:t>
            </a:r>
          </a:p>
          <a:p>
            <a:pPr lvl="1"/>
            <a:r>
              <a:rPr lang="en-US" dirty="0"/>
              <a:t>API (Providers)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716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D2811-DAAE-ED7A-EE75-2A50EFAA0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 of an example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1C0A5-00CE-AAE5-EED8-0650799A7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>
                <a:solidFill>
                  <a:schemeClr val="accent1"/>
                </a:solidFill>
              </a:rPr>
              <a:t>git checkout </a:t>
            </a:r>
            <a:r>
              <a:rPr lang="en-US" dirty="0">
                <a:solidFill>
                  <a:schemeClr val="accent1"/>
                </a:solidFill>
                <a:hlinkClick r:id="rId3"/>
              </a:rPr>
              <a:t>https://github.com/access-ci-org/Operation_STEP.git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$</a:t>
            </a:r>
            <a:r>
              <a:rPr lang="en-US" dirty="0">
                <a:solidFill>
                  <a:schemeClr val="accent1"/>
                </a:solidFill>
              </a:rPr>
              <a:t> cd </a:t>
            </a:r>
            <a:r>
              <a:rPr lang="en-US" dirty="0" err="1">
                <a:solidFill>
                  <a:schemeClr val="accent1"/>
                </a:solidFill>
              </a:rPr>
              <a:t>Operation_STEP</a:t>
            </a:r>
            <a:r>
              <a:rPr lang="en-US" dirty="0">
                <a:solidFill>
                  <a:schemeClr val="accent1"/>
                </a:solidFill>
              </a:rPr>
              <a:t>/Day6-May22/Orchestration/</a:t>
            </a:r>
            <a:r>
              <a:rPr lang="en-US" dirty="0" err="1">
                <a:solidFill>
                  <a:schemeClr val="accent1"/>
                </a:solidFill>
              </a:rPr>
              <a:t>Sample_Deployment</a:t>
            </a:r>
            <a:r>
              <a:rPr lang="en-US" dirty="0">
                <a:solidFill>
                  <a:schemeClr val="accent1"/>
                </a:solidFill>
              </a:rPr>
              <a:t>/</a:t>
            </a:r>
            <a:r>
              <a:rPr lang="en-US" dirty="0" err="1">
                <a:solidFill>
                  <a:schemeClr val="accent1"/>
                </a:solidFill>
              </a:rPr>
              <a:t>ubuntu_nginx_mariadb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341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53C1-BD1A-5204-0BDE-84A9216A5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Ansible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276C4E-7E53-C0E4-B0D1-F53F56B7BF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Configuring at the speed of python if then statements</a:t>
            </a:r>
          </a:p>
        </p:txBody>
      </p:sp>
    </p:spTree>
    <p:extLst>
      <p:ext uri="{BB962C8B-B14F-4D97-AF65-F5344CB8AC3E}">
        <p14:creationId xmlns:p14="http://schemas.microsoft.com/office/powerpoint/2010/main" val="2223937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D2811-DAAE-ED7A-EE75-2A50EFAA0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 of an example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1C0A5-00CE-AAE5-EED8-0650799A7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Same folder as last time, this time take a took at ansible/</a:t>
            </a:r>
            <a:r>
              <a:rPr lang="en-US" dirty="0" err="1">
                <a:solidFill>
                  <a:schemeClr val="accent1"/>
                </a:solidFill>
              </a:rPr>
              <a:t>main.yml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Ansible is mostly wrote in Yet Another Markup Language (YAML)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Easier to read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This deployment is very simple but can be scaled out </a:t>
            </a:r>
          </a:p>
        </p:txBody>
      </p:sp>
    </p:spTree>
    <p:extLst>
      <p:ext uri="{BB962C8B-B14F-4D97-AF65-F5344CB8AC3E}">
        <p14:creationId xmlns:p14="http://schemas.microsoft.com/office/powerpoint/2010/main" val="2267453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D6984-D77E-95E5-269A-C21CED530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3FD8B-A771-1E31-5BCE-347B3C303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Just a small preview of what terraform and ansible can do.</a:t>
            </a:r>
          </a:p>
          <a:p>
            <a:endParaRPr lang="en-US" dirty="0"/>
          </a:p>
          <a:p>
            <a:r>
              <a:rPr lang="en-US" dirty="0"/>
              <a:t>Works across most deployments</a:t>
            </a:r>
          </a:p>
          <a:p>
            <a:endParaRPr lang="en-US" dirty="0"/>
          </a:p>
          <a:p>
            <a:r>
              <a:rPr lang="en-US" dirty="0"/>
              <a:t>Very flexible</a:t>
            </a:r>
          </a:p>
          <a:p>
            <a:endParaRPr lang="en-US" dirty="0"/>
          </a:p>
          <a:p>
            <a:r>
              <a:rPr lang="en-US" dirty="0"/>
              <a:t>Works great with containers!</a:t>
            </a:r>
          </a:p>
          <a:p>
            <a:pPr lvl="1"/>
            <a:r>
              <a:rPr lang="en-US" dirty="0"/>
              <a:t>Don’t have to manage VMs if your containers just work!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824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B80A-650D-2BBF-0329-F6C6532B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Orchestration &amp; Automation &amp;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7EE67-AADC-4750-0EE3-57F11FA9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0" indent="-228600">
              <a:spcBef>
                <a:spcPts val="0"/>
              </a:spcBef>
              <a:buSzPts val="2800"/>
            </a:pPr>
            <a:r>
              <a:rPr lang="en-US" sz="3000" dirty="0"/>
              <a:t>What is Automation?</a:t>
            </a:r>
          </a:p>
          <a:p>
            <a:pPr marL="228600" lvl="0" indent="-228600">
              <a:spcBef>
                <a:spcPts val="0"/>
              </a:spcBef>
              <a:buSzPts val="2800"/>
            </a:pPr>
            <a:endParaRPr lang="en-US" sz="3000" dirty="0"/>
          </a:p>
          <a:p>
            <a:pPr marL="228600" lvl="0" indent="-228600">
              <a:spcBef>
                <a:spcPts val="0"/>
              </a:spcBef>
              <a:buSzPts val="2800"/>
            </a:pPr>
            <a:r>
              <a:rPr lang="en-US" sz="3000" dirty="0"/>
              <a:t>What is Orchestration?</a:t>
            </a:r>
          </a:p>
          <a:p>
            <a:pPr marL="228600" lvl="0" indent="-228600">
              <a:spcBef>
                <a:spcPts val="0"/>
              </a:spcBef>
              <a:buSzPts val="2800"/>
            </a:pPr>
            <a:endParaRPr lang="en-US" sz="3000" dirty="0"/>
          </a:p>
          <a:p>
            <a:pPr marL="228600" lvl="0" indent="-228600">
              <a:spcBef>
                <a:spcPts val="0"/>
              </a:spcBef>
              <a:buSzPts val="2800"/>
            </a:pPr>
            <a:r>
              <a:rPr lang="en-US" sz="3000" dirty="0"/>
              <a:t>Infrastructure as Code?</a:t>
            </a:r>
          </a:p>
          <a:p>
            <a:pPr marL="228600" lvl="0" indent="-228600">
              <a:spcBef>
                <a:spcPts val="0"/>
              </a:spcBef>
              <a:buSzPts val="2800"/>
            </a:pPr>
            <a:endParaRPr lang="en-US" sz="3000" dirty="0"/>
          </a:p>
          <a:p>
            <a:pPr marL="0" lvl="0" indent="0">
              <a:spcBef>
                <a:spcPts val="0"/>
              </a:spcBef>
              <a:buSzPts val="2800"/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400597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B80A-650D-2BBF-0329-F6C6532B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7EE67-AADC-4750-0EE3-57F11FA9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0" indent="-228600">
              <a:spcBef>
                <a:spcPts val="0"/>
              </a:spcBef>
              <a:buSzPts val="2800"/>
            </a:pPr>
            <a:r>
              <a:rPr lang="en-US" dirty="0"/>
              <a:t>Automation is the use of technology to perform tasks with reduced human input. </a:t>
            </a:r>
          </a:p>
          <a:p>
            <a:pPr lvl="1">
              <a:spcBef>
                <a:spcPts val="0"/>
              </a:spcBef>
              <a:buSzPts val="2800"/>
            </a:pPr>
            <a:endParaRPr lang="en-US" sz="2800" dirty="0"/>
          </a:p>
          <a:p>
            <a:pPr>
              <a:spcBef>
                <a:spcPts val="0"/>
              </a:spcBef>
              <a:buSzPts val="2800"/>
            </a:pPr>
            <a:r>
              <a:rPr lang="en-US" dirty="0"/>
              <a:t>Automation can be applied to a variety of tasks in the IT field.</a:t>
            </a:r>
          </a:p>
          <a:p>
            <a:pPr>
              <a:spcBef>
                <a:spcPts val="0"/>
              </a:spcBef>
              <a:buSzPts val="2800"/>
            </a:pPr>
            <a:endParaRPr lang="en-US" dirty="0"/>
          </a:p>
          <a:p>
            <a:pPr>
              <a:spcBef>
                <a:spcPts val="0"/>
              </a:spcBef>
              <a:buSzPts val="2800"/>
            </a:pPr>
            <a:endParaRPr lang="en-US" dirty="0"/>
          </a:p>
          <a:p>
            <a:pPr>
              <a:spcBef>
                <a:spcPts val="0"/>
              </a:spcBef>
              <a:buSzPts val="280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28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B80A-650D-2BBF-0329-F6C6532B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candidates for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7EE67-AADC-4750-0EE3-57F11FA9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0" indent="-228600">
              <a:spcBef>
                <a:spcPts val="0"/>
              </a:spcBef>
              <a:buSzPts val="2800"/>
            </a:pPr>
            <a:r>
              <a:rPr lang="en-US" dirty="0"/>
              <a:t>Provisioning</a:t>
            </a:r>
          </a:p>
          <a:p>
            <a:pPr marL="228600" lvl="0" indent="-228600">
              <a:spcBef>
                <a:spcPts val="0"/>
              </a:spcBef>
              <a:buSzPts val="2800"/>
            </a:pPr>
            <a:endParaRPr lang="en-US" dirty="0"/>
          </a:p>
          <a:p>
            <a:pPr lvl="1">
              <a:spcBef>
                <a:spcPts val="0"/>
              </a:spcBef>
              <a:buSzPts val="2800"/>
            </a:pPr>
            <a:r>
              <a:rPr lang="en-US" sz="2800" dirty="0"/>
              <a:t>The groundwork that makes a project successful</a:t>
            </a:r>
          </a:p>
          <a:p>
            <a:pPr lvl="1">
              <a:spcBef>
                <a:spcPts val="0"/>
              </a:spcBef>
              <a:buSzPts val="2800"/>
            </a:pPr>
            <a:endParaRPr lang="en-US" sz="2800" dirty="0"/>
          </a:p>
          <a:p>
            <a:pPr lvl="1">
              <a:spcBef>
                <a:spcPts val="0"/>
              </a:spcBef>
              <a:buSzPts val="2800"/>
            </a:pPr>
            <a:r>
              <a:rPr lang="en-US" sz="2800" dirty="0"/>
              <a:t>Every project needs infrastructure</a:t>
            </a:r>
          </a:p>
          <a:p>
            <a:pPr lvl="2">
              <a:spcBef>
                <a:spcPts val="0"/>
              </a:spcBef>
              <a:buSzPts val="2800"/>
            </a:pPr>
            <a:r>
              <a:rPr lang="en-US" sz="2600" dirty="0"/>
              <a:t>This can be everything from a single VM to an entire VPC.</a:t>
            </a:r>
          </a:p>
          <a:p>
            <a:pPr lvl="1">
              <a:spcBef>
                <a:spcPts val="0"/>
              </a:spcBef>
              <a:buSzPts val="2800"/>
            </a:pPr>
            <a:endParaRPr lang="en-US" sz="2800" dirty="0"/>
          </a:p>
          <a:p>
            <a:pPr lvl="1">
              <a:spcBef>
                <a:spcPts val="0"/>
              </a:spcBef>
              <a:buSzPts val="2800"/>
            </a:pPr>
            <a:r>
              <a:rPr lang="en-US" sz="2800" dirty="0"/>
              <a:t>Will be time consuming at scale</a:t>
            </a:r>
          </a:p>
          <a:p>
            <a:pPr lvl="1">
              <a:spcBef>
                <a:spcPts val="0"/>
              </a:spcBef>
              <a:buSzPts val="2800"/>
            </a:pPr>
            <a:endParaRPr lang="en-US" sz="2800" dirty="0"/>
          </a:p>
          <a:p>
            <a:pPr marL="457200" lvl="1" indent="0">
              <a:spcBef>
                <a:spcPts val="0"/>
              </a:spcBef>
              <a:buSzPts val="2800"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4849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B80A-650D-2BBF-0329-F6C6532B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candidates for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7EE67-AADC-4750-0EE3-57F11FA9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spcBef>
                <a:spcPts val="0"/>
              </a:spcBef>
              <a:buSzPts val="2800"/>
            </a:pPr>
            <a:r>
              <a:rPr lang="en-US" dirty="0"/>
              <a:t>Configuration Management</a:t>
            </a:r>
          </a:p>
          <a:p>
            <a:pPr lvl="1">
              <a:spcBef>
                <a:spcPts val="0"/>
              </a:spcBef>
              <a:buSzPts val="2800"/>
            </a:pPr>
            <a:r>
              <a:rPr lang="en-US" dirty="0"/>
              <a:t>After you’ve built the infrastructure, now you need to make it do something.</a:t>
            </a:r>
          </a:p>
          <a:p>
            <a:pPr lvl="1">
              <a:spcBef>
                <a:spcPts val="0"/>
              </a:spcBef>
              <a:buSzPts val="2800"/>
            </a:pPr>
            <a:endParaRPr lang="en-US" dirty="0"/>
          </a:p>
          <a:p>
            <a:pPr>
              <a:spcBef>
                <a:spcPts val="0"/>
              </a:spcBef>
              <a:buSzPts val="2800"/>
            </a:pPr>
            <a:r>
              <a:rPr lang="en-US" dirty="0"/>
              <a:t>Time consuming</a:t>
            </a:r>
          </a:p>
          <a:p>
            <a:pPr>
              <a:spcBef>
                <a:spcPts val="0"/>
              </a:spcBef>
              <a:buSzPts val="2800"/>
            </a:pPr>
            <a:endParaRPr lang="en-US" dirty="0"/>
          </a:p>
          <a:p>
            <a:pPr>
              <a:spcBef>
                <a:spcPts val="0"/>
              </a:spcBef>
              <a:buSzPts val="2800"/>
            </a:pPr>
            <a:r>
              <a:rPr lang="en-US" dirty="0"/>
              <a:t>Error prone</a:t>
            </a:r>
          </a:p>
          <a:p>
            <a:pPr lvl="1">
              <a:spcBef>
                <a:spcPts val="0"/>
              </a:spcBef>
              <a:buSzPts val="2800"/>
            </a:pPr>
            <a:r>
              <a:rPr lang="en-US" dirty="0"/>
              <a:t>Easy to miss a flag on a command line, install to the wrong path, forget to enable the service on boot </a:t>
            </a:r>
            <a:r>
              <a:rPr lang="en-US" dirty="0" err="1"/>
              <a:t>etc</a:t>
            </a:r>
            <a:endParaRPr lang="en-US" dirty="0"/>
          </a:p>
          <a:p>
            <a:pPr>
              <a:spcBef>
                <a:spcPts val="0"/>
              </a:spcBef>
              <a:buSzPts val="280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359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CF4C-C6B2-359B-9410-8D4C3753B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both at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5491E-CA18-4006-6B3C-B68016D71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Orchestration</a:t>
            </a:r>
          </a:p>
          <a:p>
            <a:pPr lvl="1"/>
            <a:r>
              <a:rPr lang="en-US" dirty="0"/>
              <a:t>Working at scale, sometimes you need 1 x 10 x 100 of things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Across multiple regions or clouds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Being able to combine provisioning and configuration management at scale will allow you deploy and iterate faster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58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A644A7-071C-EC46-7F59-313F1F9AA1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008A787-E8AD-DE93-C96C-5BDCA6AD4C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705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55FA-F0B4-83A8-D8E3-3709F7BDB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(</a:t>
            </a:r>
            <a:r>
              <a:rPr lang="en-US" dirty="0" err="1"/>
              <a:t>IaC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89DD5-9D4F-6CFD-FE26-E6922BE9A9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Infrastructure as Code (</a:t>
            </a:r>
            <a:r>
              <a:rPr lang="en-US" dirty="0" err="1"/>
              <a:t>IaC</a:t>
            </a:r>
            <a:r>
              <a:rPr lang="en-US" dirty="0"/>
              <a:t>) is the managing and provisioning of infrastructure through code instead of through manual processes.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2AA023-99F2-04ED-0EE9-89652F7213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Configuration files are created that contains your infrastructure</a:t>
            </a:r>
          </a:p>
          <a:p>
            <a:r>
              <a:rPr lang="en-US" dirty="0"/>
              <a:t>Helps codify your infrastructure specifications</a:t>
            </a:r>
          </a:p>
          <a:p>
            <a:r>
              <a:rPr lang="en-US" dirty="0"/>
              <a:t>Enables you to provision your infrastructure the same way each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808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C855E-9442-32A0-DB76-C26BC397B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</a:t>
            </a:r>
            <a:r>
              <a:rPr lang="en-US" dirty="0" err="1"/>
              <a:t>IaC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DFCFD-DC46-40FB-5025-998AE299020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  <a:p>
            <a:pPr lvl="1"/>
            <a:r>
              <a:rPr lang="en-US" dirty="0"/>
              <a:t>Open-source Infrastructure provisioning tool</a:t>
            </a:r>
          </a:p>
          <a:p>
            <a:pPr lvl="1"/>
            <a:r>
              <a:rPr lang="en-US" dirty="0"/>
              <a:t>Declarative language</a:t>
            </a:r>
          </a:p>
          <a:p>
            <a:pPr lvl="2"/>
            <a:r>
              <a:rPr lang="en-US" dirty="0"/>
              <a:t>Describing the result you want vs the steps you want to take to reach the end goal</a:t>
            </a:r>
          </a:p>
          <a:p>
            <a:pPr lvl="2"/>
            <a:r>
              <a:rPr lang="en-US" dirty="0"/>
              <a:t>Custom language created by terraform called HashiCorp configuration language (HCL)</a:t>
            </a:r>
          </a:p>
          <a:p>
            <a:pPr lvl="2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32083F-1CD8-9E50-C6AB-9AEE1153113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Ansible</a:t>
            </a:r>
          </a:p>
          <a:p>
            <a:pPr lvl="1"/>
            <a:r>
              <a:rPr lang="en-US" dirty="0"/>
              <a:t>Open-source configuration management tool</a:t>
            </a:r>
          </a:p>
          <a:p>
            <a:pPr lvl="1"/>
            <a:r>
              <a:rPr lang="en-US" dirty="0"/>
              <a:t>Designed for Idempotent</a:t>
            </a:r>
          </a:p>
          <a:p>
            <a:pPr lvl="2"/>
            <a:r>
              <a:rPr lang="en-US" dirty="0"/>
              <a:t>Meaning no matter how many times you apply the playbook; the result is the same</a:t>
            </a:r>
          </a:p>
          <a:p>
            <a:pPr lvl="2"/>
            <a:r>
              <a:rPr lang="en-US" dirty="0"/>
              <a:t>Only as good as your design!</a:t>
            </a:r>
          </a:p>
          <a:p>
            <a:pPr lvl="2"/>
            <a:r>
              <a:rPr lang="en-US" dirty="0"/>
              <a:t>YAML and INI based config,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591100"/>
      </p:ext>
    </p:extLst>
  </p:cSld>
  <p:clrMapOvr>
    <a:masterClrMapping/>
  </p:clrMapOvr>
</p:sld>
</file>

<file path=ppt/theme/theme1.xml><?xml version="1.0" encoding="utf-8"?>
<a:theme xmlns:a="http://schemas.openxmlformats.org/drawingml/2006/main" name="ACCESS - Advancing Innov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B724934A-103E-0E45-BA6F-3BD45BEAFA30}"/>
    </a:ext>
  </a:extLst>
</a:theme>
</file>

<file path=ppt/theme/theme2.xml><?xml version="1.0" encoding="utf-8"?>
<a:theme xmlns:a="http://schemas.openxmlformats.org/drawingml/2006/main" name="ACCESS - Alloca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5964592F-E81D-3044-ACD5-4804E6356F34}"/>
    </a:ext>
  </a:extLst>
</a:theme>
</file>

<file path=ppt/theme/theme3.xml><?xml version="1.0" encoding="utf-8"?>
<a:theme xmlns:a="http://schemas.openxmlformats.org/drawingml/2006/main" name="ACCESS - Metric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E67AC28B-C7DD-F840-B793-0CE87756E62B}"/>
    </a:ext>
  </a:extLst>
</a:theme>
</file>

<file path=ppt/theme/theme4.xml><?xml version="1.0" encoding="utf-8"?>
<a:theme xmlns:a="http://schemas.openxmlformats.org/drawingml/2006/main" name="ACCESS - Coordination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C9315E97-400B-FA49-8A45-6676855E8D6B}"/>
    </a:ext>
  </a:extLst>
</a:theme>
</file>

<file path=ppt/theme/theme5.xml><?xml version="1.0" encoding="utf-8"?>
<a:theme xmlns:a="http://schemas.openxmlformats.org/drawingml/2006/main" name="ACCESS - Suppor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D6257DAB-6613-B44D-A803-AB0838C71144}"/>
    </a:ext>
  </a:extLst>
</a:theme>
</file>

<file path=ppt/theme/theme6.xml><?xml version="1.0" encoding="utf-8"?>
<a:theme xmlns:a="http://schemas.openxmlformats.org/drawingml/2006/main" name="ACCESS - Opera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S091922_ACCESS_PPT-FINAL" id="{373FE307-734F-DA48-BC1E-B4CEFDDB5F02}" vid="{2FB569D6-332C-BB4D-B83A-DA1E6F6E1319}"/>
    </a:ext>
  </a:extLst>
</a:theme>
</file>

<file path=ppt/theme/theme7.xml><?xml version="1.0" encoding="utf-8"?>
<a:theme xmlns:a="http://schemas.openxmlformats.org/drawingml/2006/main" name="ACCESS - AL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ACCS091922_ACCESS_PPT-FINAL" id="{373FE307-734F-DA48-BC1E-B4CEFDDB5F02}" vid="{AC87D760-6F24-FD48-BBD1-C99EB443C583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ACCESS - Advancing Innovation</Template>
  <TotalTime>505</TotalTime>
  <Words>532</Words>
  <Application>Microsoft Macintosh PowerPoint</Application>
  <PresentationFormat>Widescreen</PresentationFormat>
  <Paragraphs>106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Calibri</vt:lpstr>
      <vt:lpstr>Helvetica</vt:lpstr>
      <vt:lpstr>Helvetica Light</vt:lpstr>
      <vt:lpstr>ACCESS - Advancing Innovation</vt:lpstr>
      <vt:lpstr>ACCESS - Allocations</vt:lpstr>
      <vt:lpstr>ACCESS - Metrics</vt:lpstr>
      <vt:lpstr>ACCESS - Coordination Office</vt:lpstr>
      <vt:lpstr>ACCESS - Support</vt:lpstr>
      <vt:lpstr>ACCESS - Operations</vt:lpstr>
      <vt:lpstr>ACCESS - ALL</vt:lpstr>
      <vt:lpstr>Orchestration &amp; IaC</vt:lpstr>
      <vt:lpstr>Orchestration &amp; Automation &amp; you</vt:lpstr>
      <vt:lpstr>Automation</vt:lpstr>
      <vt:lpstr>Good candidates for Automation</vt:lpstr>
      <vt:lpstr>Good candidates for Automation</vt:lpstr>
      <vt:lpstr>Doing both at scale</vt:lpstr>
      <vt:lpstr>Infrastructure as Code</vt:lpstr>
      <vt:lpstr>Infrastructure as Code (IaC)</vt:lpstr>
      <vt:lpstr>Tools for IaC</vt:lpstr>
      <vt:lpstr>Terraform</vt:lpstr>
      <vt:lpstr>Terraform</vt:lpstr>
      <vt:lpstr>Code review of an example deployment</vt:lpstr>
      <vt:lpstr>Ansible</vt:lpstr>
      <vt:lpstr>Code review of an example deployment</vt:lpstr>
      <vt:lpstr>Wrap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Headline and Subhead</dc:title>
  <dc:creator>Wells, Aaron</dc:creator>
  <cp:lastModifiedBy>Wells, Aaron</cp:lastModifiedBy>
  <cp:revision>7</cp:revision>
  <dcterms:created xsi:type="dcterms:W3CDTF">2023-05-11T23:26:56Z</dcterms:created>
  <dcterms:modified xsi:type="dcterms:W3CDTF">2023-05-17T23:48:08Z</dcterms:modified>
</cp:coreProperties>
</file>

<file path=docProps/thumbnail.jpeg>
</file>